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  <p:sldId id="276" r:id="rId15"/>
    <p:sldId id="278" r:id="rId16"/>
    <p:sldId id="268" r:id="rId17"/>
    <p:sldId id="277" r:id="rId18"/>
    <p:sldId id="270" r:id="rId19"/>
    <p:sldId id="275" r:id="rId2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DAD9"/>
    <a:srgbClr val="CDC9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824DCA-2D09-484D-9BBB-3E929C5DFEA0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3ED821-87B9-4FBD-80DA-C661D4AE08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9438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1519D8-3A8D-4D24-8F66-4C30DE0B3E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7C31824-39E7-4E4A-92BF-1E5DF33F6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649C56-0B92-45B7-A35D-AF6065714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BFEB6A-43CC-48CB-9B09-731D1005E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342BE4-72E9-4CED-AF23-9349C108B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4070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C3C16C-9BB6-4C3D-BE56-DE0777422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6158BB0-138C-48CC-8463-428D2941D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EADF22A-A2DE-4CCA-8B75-31E520494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06D9139-6B46-4D68-9957-8AE577C07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349B6BD-CF50-43A3-8173-A03FD9E96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1650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B6F925F-9E92-46C9-B5BB-9C7535470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AB3082A-920D-414B-A32E-66D89C970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06246D5-5FEE-4992-BFB5-B6F2C85A7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6AA07D-B938-478E-ACB4-A6588ACD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5A1C25-8224-4841-B18A-7CE72CFB8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0096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95BBA8-CEDF-4303-B5CE-FD9B7A8C0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110EE72-9DFB-4A4B-9C3E-3989A2A89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0AD9A1C-2A6F-4982-94CA-537AED301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7AC921B-AAE7-4C41-9260-8D00868FC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42B5391-5597-40C0-9A7D-DD981AA8B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5315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440BEB-C7A9-4732-A7F0-1C636081E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84B85E0-01AF-4DBF-B859-FB02FBD78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0E6607-FDB8-40AE-9AD7-0F2119DF2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E15246-BBFF-4A5D-9108-33BCB372D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AF6F05D-0004-45B7-8CC3-E0C041E1B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2893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007D40-503E-4EF6-9552-C62090CFE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0C08E04-9EDC-49F3-907E-849767C43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22F4569-C795-4818-8EB0-2A4D1F1CA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9FEADB6-70DE-4C75-AE10-CB3D9C4E6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BEB2ABC-346B-4883-8326-092015D3E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A3CEAE6-C020-40A3-B87B-0949E9731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5883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28A3D3-5A22-4B1D-9DCC-A7E2A377E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71CC270-20A4-4348-9EF8-FD20DA4E8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41323E2-1D01-486E-B792-71D4B394EB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340AE9D-B13C-4FBA-A4E2-AF8F9AB98F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08FAD14-3CDB-4D3C-B371-A0BDDD2259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A78E29C-CADE-4C3A-BA86-7CD60C4B5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96277CD-06D3-4BE7-9909-90D413752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AB6E4280-E771-4B01-8475-AF5F54C8D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5757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904DF2-4B47-4304-9196-82D0DB44C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DC40782-0F9F-41E4-A769-60227020B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18F9EEC-1DAE-4F37-835F-6610FAE6B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A213EA6-5F6B-489A-A0A2-ACDEE2B77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1550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5FE983C-DBD7-4ECB-A61D-2F76C12CF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FB899D5-5E14-4090-A3F8-960DEAD54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13838BF-8F67-42CC-A9F0-18AE7A317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0154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B1BA8B-7689-4043-802A-325C62C14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8FC32CD-FD53-4E2F-A2AB-C23B57DA6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86C0D32-F833-46C1-A81D-B7CBB1293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E522199-CE6A-44D5-B3D8-48B13D2E6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372BCFF-B706-4A40-809B-51A242425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DCCD1C7-5F2A-4183-AA93-4F2678C3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4381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744C3E-CEF5-4586-AD1A-D5890071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E83A835-A3A3-4242-94F3-E4C119997B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35C9647-FB01-422E-A378-E82500657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E18A001-8EE7-4111-B11E-75EBEB94E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F03E999-2EFF-46E4-B563-01DC58765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512699D-1986-42FA-855E-9EB781935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8241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7BF42A5-5FCE-4DAC-982B-48595049A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88C0C0F-E46A-4C5D-AE6E-F5A0DA954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E318CED-F212-4CD1-9990-7F278C4D9D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D0071-6E40-464B-A7E0-C56AA31EDD12}" type="datetimeFigureOut">
              <a:rPr lang="it-IT" smtClean="0"/>
              <a:t>23/10/2017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2CF02CF-B3F7-44B9-B00A-775601D3BC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87724EC-5012-4F9B-B30E-0CEE0C8C27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4101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8D80B485-D775-4C0F-AD57-9C3297ED9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454" y="2654748"/>
            <a:ext cx="1417464" cy="1659470"/>
          </a:xfrm>
          <a:prstGeom prst="rect">
            <a:avLst/>
          </a:prstGeom>
        </p:spPr>
      </p:pic>
      <p:sp>
        <p:nvSpPr>
          <p:cNvPr id="6" name="Titolo 5">
            <a:extLst>
              <a:ext uri="{FF2B5EF4-FFF2-40B4-BE49-F238E27FC236}">
                <a16:creationId xmlns:a16="http://schemas.microsoft.com/office/drawing/2014/main" id="{DDA37514-2488-46BC-888D-A7D6E6982C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426" y="1888556"/>
            <a:ext cx="11344275" cy="1143510"/>
          </a:xfrm>
        </p:spPr>
        <p:txBody>
          <a:bodyPr>
            <a:normAutofit fontScale="90000"/>
          </a:bodyPr>
          <a:lstStyle/>
          <a:p>
            <a:r>
              <a:rPr lang="it-IT" sz="4900" dirty="0">
                <a:latin typeface="LCD Solid" panose="00000400000000000000" pitchFamily="1" charset="0"/>
              </a:rPr>
              <a:t>Università degli studi di Genova</a:t>
            </a:r>
            <a:br>
              <a:rPr lang="it-IT" dirty="0"/>
            </a:br>
            <a:r>
              <a:rPr lang="it-IT" sz="2200" dirty="0">
                <a:latin typeface="LCD Solid" panose="00000400000000000000" pitchFamily="1" charset="0"/>
              </a:rPr>
              <a:t>Facoltà di Ingegneria Elettronica e Tecnologie dell’Informazione</a:t>
            </a:r>
            <a:br>
              <a:rPr lang="it-IT" dirty="0"/>
            </a:br>
            <a:endParaRPr lang="it-IT" dirty="0"/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02104C2B-D0A2-43B6-9DA9-C480232C9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0186" y="4703093"/>
            <a:ext cx="9144000" cy="165576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Progetto </a:t>
            </a: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model-</a:t>
            </a:r>
            <a:r>
              <a:rPr lang="it-IT" sz="3200" dirty="0" err="1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based</a:t>
            </a: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Times New Roman" panose="02020603050405020304" pitchFamily="18" charset="0"/>
              </a:rPr>
              <a:t>”</a:t>
            </a: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del controllo di robot Lego</a:t>
            </a:r>
            <a:endParaRPr lang="it-IT" sz="3200" dirty="0">
              <a:latin typeface="LCD Solid" panose="00000400000000000000" pitchFamily="1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in ambiente </a:t>
            </a:r>
            <a:r>
              <a:rPr lang="it-IT" sz="3200" dirty="0" err="1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Simulink</a:t>
            </a:r>
            <a:endParaRPr lang="it-IT" sz="3200" dirty="0">
              <a:latin typeface="LCD Solid" panose="00000400000000000000" pitchFamily="1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4326900-93FF-428A-BAC2-305C86AA8CF7}"/>
              </a:ext>
            </a:extLst>
          </p:cNvPr>
          <p:cNvSpPr txBox="1"/>
          <p:nvPr/>
        </p:nvSpPr>
        <p:spPr>
          <a:xfrm>
            <a:off x="8574687" y="3032066"/>
            <a:ext cx="1454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latin typeface="LCD Solid" panose="00000400000000000000" pitchFamily="1" charset="0"/>
              </a:rPr>
              <a:t>Luca</a:t>
            </a:r>
          </a:p>
          <a:p>
            <a:pPr algn="ctr"/>
            <a:r>
              <a:rPr lang="it-IT" dirty="0">
                <a:latin typeface="LCD Solid" panose="00000400000000000000" pitchFamily="1" charset="0"/>
              </a:rPr>
              <a:t>Lazzaroni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E8884CA-4E88-41C6-9054-BB6B9778E6B4}"/>
              </a:ext>
            </a:extLst>
          </p:cNvPr>
          <p:cNvSpPr txBox="1"/>
          <p:nvPr/>
        </p:nvSpPr>
        <p:spPr>
          <a:xfrm>
            <a:off x="2115440" y="3026810"/>
            <a:ext cx="1454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latin typeface="LCD Solid" panose="00000400000000000000" pitchFamily="1" charset="0"/>
              </a:rPr>
              <a:t>Francesco</a:t>
            </a:r>
          </a:p>
          <a:p>
            <a:pPr algn="ctr"/>
            <a:r>
              <a:rPr lang="it-IT" dirty="0">
                <a:latin typeface="LCD Solid" panose="00000400000000000000" pitchFamily="1" charset="0"/>
              </a:rPr>
              <a:t>Tornatore</a:t>
            </a:r>
          </a:p>
        </p:txBody>
      </p:sp>
    </p:spTree>
    <p:extLst>
      <p:ext uri="{BB962C8B-B14F-4D97-AF65-F5344CB8AC3E}">
        <p14:creationId xmlns:p14="http://schemas.microsoft.com/office/powerpoint/2010/main" val="1230403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198FFD7C-6D10-4FB7-B4E9-3C154FCCA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8449"/>
            <a:ext cx="5799551" cy="5799551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5B63C4EC-DCE5-4694-9D23-FAFCBBFAD93B}"/>
              </a:ext>
            </a:extLst>
          </p:cNvPr>
          <p:cNvSpPr txBox="1"/>
          <p:nvPr/>
        </p:nvSpPr>
        <p:spPr>
          <a:xfrm>
            <a:off x="6210300" y="1295400"/>
            <a:ext cx="54809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latin typeface="LCD Solid" panose="00000400000000000000" pitchFamily="1" charset="0"/>
              </a:rPr>
              <a:t>La realizzazione del modello</a:t>
            </a:r>
          </a:p>
        </p:txBody>
      </p:sp>
    </p:spTree>
    <p:extLst>
      <p:ext uri="{BB962C8B-B14F-4D97-AF65-F5344CB8AC3E}">
        <p14:creationId xmlns:p14="http://schemas.microsoft.com/office/powerpoint/2010/main" val="124725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E8203B2B-DCBB-4D0C-BB08-D805801BC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5225" y="1113940"/>
            <a:ext cx="4538668" cy="4343647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ABCBEA9-67FC-4B46-9A1D-501E105C51F0}"/>
              </a:ext>
            </a:extLst>
          </p:cNvPr>
          <p:cNvSpPr txBox="1"/>
          <p:nvPr/>
        </p:nvSpPr>
        <p:spPr>
          <a:xfrm>
            <a:off x="3801528" y="5457587"/>
            <a:ext cx="4346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latin typeface="LCD Solid" panose="00000400000000000000" pitchFamily="1" charset="0"/>
              </a:rPr>
              <a:t>Il momento della forza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23BBCE14-022E-403F-AD40-5F1D1E6DF93F}"/>
                  </a:ext>
                </a:extLst>
              </p:cNvPr>
              <p:cNvSpPr txBox="1"/>
              <p:nvPr/>
            </p:nvSpPr>
            <p:spPr>
              <a:xfrm>
                <a:off x="5197348" y="6029325"/>
                <a:ext cx="155442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it-IT" sz="24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𝝉</m:t>
                      </m:r>
                      <m:r>
                        <a:rPr lang="it-IT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it-IT" sz="2400" b="1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𝒓</m:t>
                      </m:r>
                      <m:r>
                        <a:rPr lang="it-IT" sz="24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it-IT" sz="2400" b="1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𝐅</m:t>
                      </m:r>
                    </m:oMath>
                  </m:oMathPara>
                </a14:m>
                <a:endParaRPr lang="it-IT" sz="2400" b="1" dirty="0"/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23BBCE14-022E-403F-AD40-5F1D1E6DF93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97348" y="6029325"/>
                <a:ext cx="1554422" cy="46166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40566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BF18DDFD-60A6-4DE2-AB78-2FA2FA7F38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804" y="1059978"/>
            <a:ext cx="10007945" cy="4633887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FA2D8AAD-71DA-40EA-816A-123D1EDCEB90}"/>
              </a:ext>
            </a:extLst>
          </p:cNvPr>
          <p:cNvSpPr txBox="1"/>
          <p:nvPr/>
        </p:nvSpPr>
        <p:spPr>
          <a:xfrm>
            <a:off x="2263510" y="5693865"/>
            <a:ext cx="73725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latin typeface="LCD Solid" panose="00000400000000000000" pitchFamily="1" charset="0"/>
              </a:rPr>
              <a:t>Studio della stabilità in ciclo chiuso</a:t>
            </a:r>
          </a:p>
          <a:p>
            <a:pPr algn="ctr"/>
            <a:r>
              <a:rPr lang="it-IT" sz="2400" dirty="0">
                <a:latin typeface="LCD Solid" panose="00000400000000000000" pitchFamily="1" charset="0"/>
              </a:rPr>
              <a:t>con il luogo delle radici</a:t>
            </a:r>
          </a:p>
        </p:txBody>
      </p:sp>
    </p:spTree>
    <p:extLst>
      <p:ext uri="{BB962C8B-B14F-4D97-AF65-F5344CB8AC3E}">
        <p14:creationId xmlns:p14="http://schemas.microsoft.com/office/powerpoint/2010/main" val="1963634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66625165-E0C8-46B1-84EA-E3628DFBC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464" y="1121659"/>
            <a:ext cx="8492289" cy="4184221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F81E1267-F353-48DE-8118-80A48DAD040D}"/>
              </a:ext>
            </a:extLst>
          </p:cNvPr>
          <p:cNvSpPr txBox="1"/>
          <p:nvPr/>
        </p:nvSpPr>
        <p:spPr>
          <a:xfrm>
            <a:off x="2260342" y="5530469"/>
            <a:ext cx="73725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latin typeface="LCD Solid" panose="00000400000000000000" pitchFamily="1" charset="0"/>
              </a:rPr>
              <a:t>Evoluzione del sistema in ciclo aperto</a:t>
            </a:r>
          </a:p>
        </p:txBody>
      </p:sp>
    </p:spTree>
    <p:extLst>
      <p:ext uri="{BB962C8B-B14F-4D97-AF65-F5344CB8AC3E}">
        <p14:creationId xmlns:p14="http://schemas.microsoft.com/office/powerpoint/2010/main" val="37904388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03625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E4C4119D-5BED-46C8-AE0F-C8B534C323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857" y="1066800"/>
            <a:ext cx="10697145" cy="4953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4F666EFD-A2D1-4922-86B7-826AD2B73A09}"/>
              </a:ext>
            </a:extLst>
          </p:cNvPr>
          <p:cNvSpPr txBox="1"/>
          <p:nvPr/>
        </p:nvSpPr>
        <p:spPr>
          <a:xfrm>
            <a:off x="457620" y="6019800"/>
            <a:ext cx="111556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latin typeface="LCD Solid" panose="00000400000000000000" pitchFamily="1" charset="0"/>
              </a:rPr>
              <a:t>Posizione dei poli in ciclo chiuso al variare del guadagno</a:t>
            </a:r>
          </a:p>
        </p:txBody>
      </p:sp>
    </p:spTree>
    <p:extLst>
      <p:ext uri="{BB962C8B-B14F-4D97-AF65-F5344CB8AC3E}">
        <p14:creationId xmlns:p14="http://schemas.microsoft.com/office/powerpoint/2010/main" val="16729521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33D2911-1DD9-4EE7-B631-86A3EC0B5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5050" y="1116987"/>
            <a:ext cx="7837118" cy="3861413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FD64511D-8E2D-4E70-BDCD-8B41680FDFED}"/>
              </a:ext>
            </a:extLst>
          </p:cNvPr>
          <p:cNvSpPr txBox="1"/>
          <p:nvPr/>
        </p:nvSpPr>
        <p:spPr>
          <a:xfrm>
            <a:off x="3010229" y="5286375"/>
            <a:ext cx="64267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latin typeface="LCD Solid" panose="00000400000000000000" pitchFamily="1" charset="0"/>
              </a:rPr>
              <a:t>Verifica del modello trovato</a:t>
            </a:r>
          </a:p>
          <a:p>
            <a:pPr algn="ctr"/>
            <a:r>
              <a:rPr lang="it-IT" sz="2400" dirty="0">
                <a:latin typeface="LCD Solid" panose="00000400000000000000" pitchFamily="1" charset="0"/>
              </a:rPr>
              <a:t>con vari regolatori proporzionali</a:t>
            </a:r>
          </a:p>
        </p:txBody>
      </p:sp>
    </p:spTree>
    <p:extLst>
      <p:ext uri="{BB962C8B-B14F-4D97-AF65-F5344CB8AC3E}">
        <p14:creationId xmlns:p14="http://schemas.microsoft.com/office/powerpoint/2010/main" val="33815771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9913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31DCE96-2767-44E1-A60A-95796BF7A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777" y="1085403"/>
            <a:ext cx="8671783" cy="4272659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A0139675-97D4-4FB1-9FD6-7622507E17E7}"/>
              </a:ext>
            </a:extLst>
          </p:cNvPr>
          <p:cNvSpPr txBox="1"/>
          <p:nvPr/>
        </p:nvSpPr>
        <p:spPr>
          <a:xfrm>
            <a:off x="567013" y="5743073"/>
            <a:ext cx="10777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latin typeface="LCD Solid" panose="00000400000000000000" pitchFamily="1" charset="0"/>
              </a:rPr>
              <a:t>Il miglioramento ottenuto soddisfa le nostre aspettative</a:t>
            </a:r>
          </a:p>
        </p:txBody>
      </p:sp>
    </p:spTree>
    <p:extLst>
      <p:ext uri="{BB962C8B-B14F-4D97-AF65-F5344CB8AC3E}">
        <p14:creationId xmlns:p14="http://schemas.microsoft.com/office/powerpoint/2010/main" val="8251527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E31A845-1F45-4BB5-B47B-D513D1038B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" r="4389"/>
          <a:stretch/>
        </p:blipFill>
        <p:spPr>
          <a:xfrm>
            <a:off x="7396899" y="2438400"/>
            <a:ext cx="3819742" cy="4293409"/>
          </a:xfrm>
          <a:prstGeom prst="rect">
            <a:avLst/>
          </a:prstGeom>
          <a:effectLst/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95ED004-F793-4531-93C0-D58DE68B7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76057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>
                <a:latin typeface="LCD Solid" panose="00000400000000000000" pitchFamily="1" charset="0"/>
              </a:rPr>
              <a:t>Grazie per l’attenzione!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F3D9A4B-1565-48C5-A8C3-E9A4CF9A1E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30" y="4064726"/>
            <a:ext cx="2793274" cy="279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835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B033AB70-AE5F-47C9-8895-3C029615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3531" y="1071154"/>
            <a:ext cx="5433665" cy="444572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93F1D7B1-D016-4D28-9DB8-009B6B671AF9}"/>
              </a:ext>
            </a:extLst>
          </p:cNvPr>
          <p:cNvSpPr txBox="1"/>
          <p:nvPr/>
        </p:nvSpPr>
        <p:spPr>
          <a:xfrm>
            <a:off x="1005440" y="5516880"/>
            <a:ext cx="10209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latin typeface="LCD Solid" panose="00000400000000000000" pitchFamily="1" charset="0"/>
              </a:rPr>
              <a:t>LEGO MINDSTORMS EV3, una piattaforma per la didattica</a:t>
            </a:r>
          </a:p>
        </p:txBody>
      </p:sp>
    </p:spTree>
    <p:extLst>
      <p:ext uri="{BB962C8B-B14F-4D97-AF65-F5344CB8AC3E}">
        <p14:creationId xmlns:p14="http://schemas.microsoft.com/office/powerpoint/2010/main" val="3891390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BB5AB608-5236-4303-A8C1-07DA4F90A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16" y="1143714"/>
            <a:ext cx="7619047" cy="571428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DDCFA453-49E6-426C-992F-CE8A43ED034F}"/>
              </a:ext>
            </a:extLst>
          </p:cNvPr>
          <p:cNvSpPr txBox="1"/>
          <p:nvPr/>
        </p:nvSpPr>
        <p:spPr>
          <a:xfrm>
            <a:off x="7046008" y="4857750"/>
            <a:ext cx="474040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latin typeface="LCD Solid" panose="00000400000000000000" pitchFamily="1" charset="0"/>
              </a:rPr>
              <a:t>Large Servo Motor</a:t>
            </a:r>
          </a:p>
          <a:p>
            <a:pPr algn="ctr"/>
            <a:endParaRPr lang="it-IT" sz="2400" dirty="0">
              <a:latin typeface="LCD Solid" panose="00000400000000000000" pitchFamily="1" charset="0"/>
            </a:endParaRPr>
          </a:p>
          <a:p>
            <a:pPr algn="ctr"/>
            <a:r>
              <a:rPr lang="it-IT" sz="2000" dirty="0">
                <a:latin typeface="LCD Solid" panose="00000400000000000000" pitchFamily="1" charset="0"/>
              </a:rPr>
              <a:t>Velocità massima: 160-170 </a:t>
            </a:r>
            <a:r>
              <a:rPr lang="it-IT" sz="2000" dirty="0" err="1">
                <a:latin typeface="LCD Solid" panose="00000400000000000000" pitchFamily="1" charset="0"/>
              </a:rPr>
              <a:t>rpm</a:t>
            </a:r>
            <a:endParaRPr lang="it-IT" sz="2000" dirty="0">
              <a:latin typeface="LCD Solid" panose="00000400000000000000" pitchFamily="1" charset="0"/>
            </a:endParaRPr>
          </a:p>
          <a:p>
            <a:pPr algn="ctr"/>
            <a:r>
              <a:rPr lang="it-IT" sz="2000" dirty="0">
                <a:latin typeface="LCD Solid" panose="00000400000000000000" pitchFamily="1" charset="0"/>
              </a:rPr>
              <a:t>Coppia a regime: 0,2 Nm</a:t>
            </a:r>
          </a:p>
          <a:p>
            <a:pPr algn="ctr"/>
            <a:endParaRPr lang="it-IT" sz="2400" dirty="0">
              <a:latin typeface="LCD Solid" panose="00000400000000000000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3984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1798F7C4-A367-4087-B9BB-79778E480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7274"/>
            <a:ext cx="5800725" cy="5800725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75FE5FDD-AA15-44A3-B186-0C6F6F22D9CC}"/>
              </a:ext>
            </a:extLst>
          </p:cNvPr>
          <p:cNvSpPr txBox="1"/>
          <p:nvPr/>
        </p:nvSpPr>
        <p:spPr>
          <a:xfrm>
            <a:off x="5954395" y="1371600"/>
            <a:ext cx="62376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latin typeface="LCD Solid" panose="00000400000000000000" pitchFamily="1" charset="0"/>
              </a:rPr>
              <a:t>Ricerca di un modello affidabile</a:t>
            </a:r>
          </a:p>
        </p:txBody>
      </p:sp>
    </p:spTree>
    <p:extLst>
      <p:ext uri="{BB962C8B-B14F-4D97-AF65-F5344CB8AC3E}">
        <p14:creationId xmlns:p14="http://schemas.microsoft.com/office/powerpoint/2010/main" val="3304616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28963C6B-C3E7-4137-8A57-99DB2F70F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875" y="1085850"/>
            <a:ext cx="8686475" cy="4279899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F6097B24-D78E-43F9-8CD6-8A52EB72CB96}"/>
              </a:ext>
            </a:extLst>
          </p:cNvPr>
          <p:cNvSpPr txBox="1"/>
          <p:nvPr/>
        </p:nvSpPr>
        <p:spPr>
          <a:xfrm>
            <a:off x="53999" y="5648325"/>
            <a:ext cx="1191223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latin typeface="LCD Solid" panose="00000400000000000000" pitchFamily="1" charset="0"/>
              </a:rPr>
              <a:t>Risposta con frequenza di taglio del filtro passa-basso 100 Hz</a:t>
            </a:r>
          </a:p>
          <a:p>
            <a:pPr algn="ctr"/>
            <a:r>
              <a:rPr lang="it-IT" sz="2000" dirty="0">
                <a:latin typeface="LCD Solid" panose="00000400000000000000" pitchFamily="1" charset="0"/>
              </a:rPr>
              <a:t>La derivata di un segnale campionato introduce</a:t>
            </a:r>
          </a:p>
          <a:p>
            <a:pPr algn="ctr"/>
            <a:r>
              <a:rPr lang="it-IT" sz="2000" dirty="0">
                <a:latin typeface="LCD Solid" panose="00000400000000000000" pitchFamily="1" charset="0"/>
              </a:rPr>
              <a:t>una componente importante alle alte frequenze</a:t>
            </a:r>
            <a:endParaRPr lang="it-IT" sz="2000" dirty="0"/>
          </a:p>
          <a:p>
            <a:pPr algn="ctr"/>
            <a:endParaRPr lang="it-IT" sz="2400" dirty="0">
              <a:latin typeface="LCD Solid" panose="00000400000000000000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443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F15F8C43-E412-4F4A-9B3E-8504F289E8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7901" y="1078051"/>
            <a:ext cx="7639050" cy="3763824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1C255398-58CF-4BDB-A1A0-E470DD5FFD1A}"/>
              </a:ext>
            </a:extLst>
          </p:cNvPr>
          <p:cNvSpPr txBox="1"/>
          <p:nvPr/>
        </p:nvSpPr>
        <p:spPr>
          <a:xfrm>
            <a:off x="205890" y="5162550"/>
            <a:ext cx="1172308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latin typeface="LCD Solid" panose="00000400000000000000" pitchFamily="1" charset="0"/>
              </a:rPr>
              <a:t>Risposta con frequenza di taglio del filtro passa-basso 25 Hz</a:t>
            </a:r>
          </a:p>
          <a:p>
            <a:pPr algn="ctr"/>
            <a:r>
              <a:rPr lang="it-IT" sz="2000" dirty="0">
                <a:latin typeface="LCD Solid" panose="00000400000000000000" pitchFamily="1" charset="0"/>
              </a:rPr>
              <a:t>Bisogna trovare un giusto compromesso</a:t>
            </a:r>
          </a:p>
          <a:p>
            <a:pPr algn="ctr"/>
            <a:endParaRPr lang="it-IT" sz="2000" dirty="0">
              <a:latin typeface="LCD Solid" panose="00000400000000000000" pitchFamily="1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0145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68E136CA-70B5-43D2-988C-2D6ECC99B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075" y="1072715"/>
            <a:ext cx="8478294" cy="417732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47AC8CC6-8E81-4C0C-8350-130C2DCD1EA5}"/>
              </a:ext>
            </a:extLst>
          </p:cNvPr>
          <p:cNvSpPr txBox="1"/>
          <p:nvPr/>
        </p:nvSpPr>
        <p:spPr>
          <a:xfrm>
            <a:off x="2624588" y="5400675"/>
            <a:ext cx="6994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latin typeface="LCD Solid" panose="00000400000000000000" pitchFamily="1" charset="0"/>
              </a:rPr>
              <a:t>Sistema assimilabile a primo ordine: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4C7E45A8-625D-4ADC-9A7A-F8FF2EF0625D}"/>
                  </a:ext>
                </a:extLst>
              </p:cNvPr>
              <p:cNvSpPr txBox="1"/>
              <p:nvPr/>
            </p:nvSpPr>
            <p:spPr>
              <a:xfrm>
                <a:off x="5000625" y="6012974"/>
                <a:ext cx="2097709" cy="989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it-IT" sz="2800" dirty="0"/>
                  <a:t>T(s)=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it-IT" sz="2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it-IT" sz="2800" i="1">
                            <a:latin typeface="Cambria Math" panose="02040503050406030204" pitchFamily="18" charset="0"/>
                          </a:rPr>
                          <m:t>𝑘</m:t>
                        </m:r>
                      </m:num>
                      <m:den>
                        <m:r>
                          <a:rPr lang="it-IT" sz="2800" i="1">
                            <a:latin typeface="Cambria Math" panose="02040503050406030204" pitchFamily="18" charset="0"/>
                          </a:rPr>
                          <m:t>1+</m:t>
                        </m:r>
                        <m:r>
                          <a:rPr lang="it-IT" sz="2800" i="1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it-IT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den>
                    </m:f>
                  </m:oMath>
                </a14:m>
                <a:endParaRPr lang="it-IT" sz="2800" dirty="0"/>
              </a:p>
              <a:p>
                <a:endParaRPr lang="it-IT" dirty="0"/>
              </a:p>
            </p:txBody>
          </p:sp>
        </mc:Choice>
        <mc:Fallback xmlns="">
          <p:sp>
            <p:nvSpPr>
              <p:cNvPr id="3" name="CasellaDiTesto 2">
                <a:extLst>
                  <a:ext uri="{FF2B5EF4-FFF2-40B4-BE49-F238E27FC236}">
                    <a16:creationId xmlns:a16="http://schemas.microsoft.com/office/drawing/2014/main" id="{4C7E45A8-625D-4ADC-9A7A-F8FF2EF0625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0625" y="6012974"/>
                <a:ext cx="2097709" cy="989886"/>
              </a:xfrm>
              <a:prstGeom prst="rect">
                <a:avLst/>
              </a:prstGeom>
              <a:blipFill>
                <a:blip r:embed="rId3"/>
                <a:stretch>
                  <a:fillRect l="-5814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11137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71E5B94-04B3-4104-8E0F-4A368DDC1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699" y="1090539"/>
            <a:ext cx="8570543" cy="4236016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1C7EF32-7A73-4CEC-B113-32569A29C92C}"/>
              </a:ext>
            </a:extLst>
          </p:cNvPr>
          <p:cNvSpPr txBox="1"/>
          <p:nvPr/>
        </p:nvSpPr>
        <p:spPr>
          <a:xfrm>
            <a:off x="3284179" y="5438775"/>
            <a:ext cx="55835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2400" dirty="0">
                <a:latin typeface="LCD Solid" panose="00000400000000000000" pitchFamily="1" charset="0"/>
              </a:rPr>
              <a:t>L’ultimo parametro incognito</a:t>
            </a:r>
          </a:p>
        </p:txBody>
      </p:sp>
    </p:spTree>
    <p:extLst>
      <p:ext uri="{BB962C8B-B14F-4D97-AF65-F5344CB8AC3E}">
        <p14:creationId xmlns:p14="http://schemas.microsoft.com/office/powerpoint/2010/main" val="2794054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3EFD13BA-EBA9-4FBE-BD78-BB20310589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75" y="1073144"/>
            <a:ext cx="6133376" cy="3844235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0A263863-7DF1-46B2-8327-28A7B42229EE}"/>
              </a:ext>
            </a:extLst>
          </p:cNvPr>
          <p:cNvSpPr txBox="1"/>
          <p:nvPr/>
        </p:nvSpPr>
        <p:spPr>
          <a:xfrm>
            <a:off x="2759106" y="5476875"/>
            <a:ext cx="66159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latin typeface="LCD Solid" panose="00000400000000000000" pitchFamily="1" charset="0"/>
              </a:rPr>
              <a:t>Il modello del pendolo su carrello</a:t>
            </a:r>
          </a:p>
        </p:txBody>
      </p:sp>
    </p:spTree>
    <p:extLst>
      <p:ext uri="{BB962C8B-B14F-4D97-AF65-F5344CB8AC3E}">
        <p14:creationId xmlns:p14="http://schemas.microsoft.com/office/powerpoint/2010/main" val="23730909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</TotalTime>
  <Words>166</Words>
  <Application>Microsoft Office PowerPoint</Application>
  <PresentationFormat>Widescreen</PresentationFormat>
  <Paragraphs>34</Paragraphs>
  <Slides>19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19</vt:i4>
      </vt:variant>
    </vt:vector>
  </HeadingPairs>
  <TitlesOfParts>
    <vt:vector size="27" baseType="lpstr">
      <vt:lpstr>Arial</vt:lpstr>
      <vt:lpstr>Calibri</vt:lpstr>
      <vt:lpstr>Calibri Light</vt:lpstr>
      <vt:lpstr>Cambria Math</vt:lpstr>
      <vt:lpstr>CMCSC10</vt:lpstr>
      <vt:lpstr>LCD Solid</vt:lpstr>
      <vt:lpstr>Times New Roman</vt:lpstr>
      <vt:lpstr>Tema di Office</vt:lpstr>
      <vt:lpstr>Università degli studi di Genova Facoltà di Ingegneria Elettronica e Tecnologie dell’Informazione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Università degli studi di Genova</dc:title>
  <dc:creator>Luca Lazzaroni</dc:creator>
  <cp:lastModifiedBy>Luca Lazzaroni</cp:lastModifiedBy>
  <cp:revision>18</cp:revision>
  <dcterms:created xsi:type="dcterms:W3CDTF">2017-10-21T16:15:18Z</dcterms:created>
  <dcterms:modified xsi:type="dcterms:W3CDTF">2017-10-23T17:45:00Z</dcterms:modified>
</cp:coreProperties>
</file>

<file path=docProps/thumbnail.jpeg>
</file>